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7710"/>
  </p:normalViewPr>
  <p:slideViewPr>
    <p:cSldViewPr snapToGrid="0" snapToObjects="1">
      <p:cViewPr varScale="1">
        <p:scale>
          <a:sx n="111" d="100"/>
          <a:sy n="111" d="100"/>
        </p:scale>
        <p:origin x="53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1/16/2026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44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January 21, 2026</a:t>
            </a:r>
          </a:p>
          <a:p>
            <a:r>
              <a:rPr lang="en-US" dirty="0"/>
              <a:t>Blake Holt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859361-4626-FA45-D184-04AAD701027B}"/>
              </a:ext>
            </a:extLst>
          </p:cNvPr>
          <p:cNvSpPr txBox="1"/>
          <p:nvPr/>
        </p:nvSpPr>
        <p:spPr>
          <a:xfrm>
            <a:off x="3047281" y="3244334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F4A3D9-A41B-0DE9-631F-FCD999F8367C}"/>
              </a:ext>
            </a:extLst>
          </p:cNvPr>
          <p:cNvSpPr txBox="1"/>
          <p:nvPr/>
        </p:nvSpPr>
        <p:spPr>
          <a:xfrm>
            <a:off x="3047281" y="3244334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8833187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1000" u="sng" dirty="0"/>
          </a:p>
          <a:p>
            <a:pPr marL="347662" lvl="1" indent="0">
              <a:buNone/>
            </a:pPr>
            <a:endParaRPr lang="en-US" sz="1200" dirty="0"/>
          </a:p>
          <a:p>
            <a:r>
              <a:rPr lang="en-US" u="sng" dirty="0"/>
              <a:t>ERS Action item</a:t>
            </a:r>
          </a:p>
          <a:p>
            <a:pPr lvl="1"/>
            <a:r>
              <a:rPr lang="en-US" sz="1800" dirty="0"/>
              <a:t>ERCOT presented historical performance analysis</a:t>
            </a:r>
          </a:p>
          <a:p>
            <a:pPr lvl="1"/>
            <a:r>
              <a:rPr lang="en-US" sz="1800" dirty="0"/>
              <a:t>Action item created for WMWG/DSWG to jointly work on new participation requirements to improve the availability and performance of ERS Resources. </a:t>
            </a:r>
          </a:p>
          <a:p>
            <a:pPr lvl="1"/>
            <a:r>
              <a:rPr lang="en-US" sz="1800" dirty="0"/>
              <a:t>Enchanted Rock and Generate Capital presented idea to create distinct “ERS-Gen” product for dispatchable co-located generation paired with load</a:t>
            </a:r>
          </a:p>
          <a:p>
            <a:r>
              <a:rPr lang="en-US" u="sng" dirty="0"/>
              <a:t>Referred to WMWG</a:t>
            </a:r>
          </a:p>
          <a:p>
            <a:pPr lvl="1"/>
            <a:r>
              <a:rPr lang="en-US" sz="1800" dirty="0"/>
              <a:t>NPRR1307, Revised Definition of Mitigation Plan</a:t>
            </a:r>
          </a:p>
          <a:p>
            <a:pPr marL="347662" lvl="1" indent="0">
              <a:buNone/>
            </a:pPr>
            <a:endParaRPr lang="en-US" sz="1800" dirty="0"/>
          </a:p>
          <a:p>
            <a:r>
              <a:rPr lang="en-US" u="sng" dirty="0"/>
              <a:t>RMR discussions at next WMS</a:t>
            </a:r>
          </a:p>
          <a:p>
            <a:pPr lvl="1"/>
            <a:r>
              <a:rPr lang="en-US" sz="1800" dirty="0"/>
              <a:t>NPRR1313, Adj to Calc of Initial Standby Cost</a:t>
            </a:r>
          </a:p>
          <a:p>
            <a:pPr lvl="1"/>
            <a:r>
              <a:rPr lang="en-US" sz="1800" dirty="0"/>
              <a:t>NPRR1316, Annual RFI for Mothball Plans</a:t>
            </a:r>
          </a:p>
          <a:p>
            <a:pPr lvl="1"/>
            <a:r>
              <a:rPr lang="en-US" sz="1800" dirty="0"/>
              <a:t>NPRR1318, Specific Exclusion of Incentive Factor</a:t>
            </a:r>
          </a:p>
          <a:p>
            <a:pPr lvl="1"/>
            <a:r>
              <a:rPr lang="en-US" sz="1800" dirty="0"/>
              <a:t>NPRR1319, Seasonal Mothball Modifications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600" dirty="0"/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20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January 7, 2026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January 7, 2026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103789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r>
              <a:rPr lang="en-US" sz="1100" b="0" dirty="0"/>
              <a:t>NPRR1255, Introduction of Mitigation of ESRs (CMWG)</a:t>
            </a:r>
          </a:p>
          <a:p>
            <a:r>
              <a:rPr lang="en-US" sz="1100" b="0" dirty="0"/>
              <a:t>NPRR1275, Expansion of Qualifying Pipeline Definition for Firm Fuel Supply Service in Phase 3 (WMS)</a:t>
            </a:r>
          </a:p>
          <a:p>
            <a:r>
              <a:rPr lang="en-US" sz="1100" b="0" dirty="0"/>
              <a:t>NPRR1278, Establishing AGSS as an Ancillary Service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NPRR1284, Guaranteed Reliability Load Process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b="0" dirty="0"/>
              <a:t>NPRR1292, </a:t>
            </a:r>
            <a:r>
              <a:rPr lang="en-US" sz="1100" dirty="0"/>
              <a:t>Granular Product Type for CRR TOU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NPRR1301, Align Protocols to Constraint Activation Procedure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NPRR1296, Residential Demand Response Program (WMS)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>
                <a:solidFill>
                  <a:schemeClr val="accent5"/>
                </a:solidFill>
              </a:rPr>
              <a:t>NPRR1307, Revised Definition of Mitigation Plan (WMWG)</a:t>
            </a:r>
          </a:p>
          <a:p>
            <a:r>
              <a:rPr lang="en-US" sz="1100" b="0" dirty="0"/>
              <a:t>VCMRR043, Related to NPRR1264, Creation of a New Energy Attribute Certificate Program (WMS-IA)</a:t>
            </a:r>
          </a:p>
          <a:p>
            <a:r>
              <a:rPr lang="en-US" sz="1100" b="0" dirty="0"/>
              <a:t>VCMRR045, Related to NPRR1306, Removal of Digital Certificate References for Market Participants with ERCOT MIS Access (WMS)</a:t>
            </a:r>
          </a:p>
          <a:p>
            <a:r>
              <a:rPr lang="en-US" sz="1100" b="0" strike="sngStrike" dirty="0">
                <a:solidFill>
                  <a:schemeClr val="accent3"/>
                </a:solidFill>
              </a:rPr>
              <a:t>VCMRR047, Related to NPRR1314, Planning Guide Glossary Transition</a:t>
            </a:r>
          </a:p>
          <a:p>
            <a:r>
              <a:rPr lang="en-US" sz="1100" b="0" dirty="0"/>
              <a:t>COPMGRR051, Related to NPRR1264, Creation of a New Energy Attribute Certificate Program(WMS-IA)</a:t>
            </a:r>
          </a:p>
          <a:p>
            <a:r>
              <a:rPr lang="en-US" sz="1100" b="0" dirty="0"/>
              <a:t>SMOGRR031, Related to NPRR1264, Creation of a New Energy Attribute Certificate Program(WMS-IA)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>
              <a:solidFill>
                <a:schemeClr val="accent5"/>
              </a:solidFill>
            </a:endParaRP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/>
          </a:p>
          <a:p>
            <a:pPr marL="0" lvl="1" indent="0">
              <a:spcBef>
                <a:spcPts val="1000"/>
              </a:spcBef>
              <a:buNone/>
            </a:pPr>
            <a:endParaRPr lang="en-US" sz="120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February 4, 2026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CEA9FC-8D37-4D59-F971-91F722B055A0}"/>
              </a:ext>
            </a:extLst>
          </p:cNvPr>
          <p:cNvSpPr txBox="1"/>
          <p:nvPr/>
        </p:nvSpPr>
        <p:spPr>
          <a:xfrm>
            <a:off x="3047281" y="3244334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15B870-CD03-F4DB-124A-D66BF1455F87}"/>
              </a:ext>
            </a:extLst>
          </p:cNvPr>
          <p:cNvSpPr txBox="1"/>
          <p:nvPr/>
        </p:nvSpPr>
        <p:spPr>
          <a:xfrm>
            <a:off x="3047281" y="3244334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107</TotalTime>
  <Words>366</Words>
  <Application>Microsoft Office PowerPoint</Application>
  <PresentationFormat>Widescreen</PresentationFormat>
  <Paragraphs>64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Blake Holt</cp:lastModifiedBy>
  <cp:revision>9</cp:revision>
  <dcterms:created xsi:type="dcterms:W3CDTF">2023-04-25T18:57:27Z</dcterms:created>
  <dcterms:modified xsi:type="dcterms:W3CDTF">2026-01-16T18:18:11Z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